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98" r:id="rId3"/>
    <p:sldId id="351" r:id="rId4"/>
    <p:sldId id="352" r:id="rId5"/>
    <p:sldId id="353" r:id="rId6"/>
    <p:sldId id="369" r:id="rId7"/>
    <p:sldId id="370" r:id="rId8"/>
    <p:sldId id="372" r:id="rId9"/>
    <p:sldId id="373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</p:sldIdLst>
  <p:sldSz cx="9144000" cy="5143500" type="screen16x9"/>
  <p:notesSz cx="6858000" cy="9144000"/>
  <p:embeddedFontLs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435806-97B8-490E-B480-31466B24531E}">
  <a:tblStyle styleId="{9F435806-97B8-490E-B480-31466B24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7565C-0B4D-48DE-8D35-4CD3B751DF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76968" autoAdjust="0"/>
  </p:normalViewPr>
  <p:slideViewPr>
    <p:cSldViewPr snapToGrid="0" showGuides="1">
      <p:cViewPr varScale="1">
        <p:scale>
          <a:sx n="116" d="100"/>
          <a:sy n="116" d="100"/>
        </p:scale>
        <p:origin x="1464" y="96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8ebf7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28ebf7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97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20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45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5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11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31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0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6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35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6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C9EF5E-19DB-C129-4688-1B330C70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>
            <a:extLst>
              <a:ext uri="{FF2B5EF4-FFF2-40B4-BE49-F238E27FC236}">
                <a16:creationId xmlns:a16="http://schemas.microsoft.com/office/drawing/2014/main" id="{8BBFC9F1-50BA-CA1A-2BCB-9FC8EE3B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>
            <a:extLst>
              <a:ext uri="{FF2B5EF4-FFF2-40B4-BE49-F238E27FC236}">
                <a16:creationId xmlns:a16="http://schemas.microsoft.com/office/drawing/2014/main" id="{D5A1697D-301B-252E-55D1-50CDD9A9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6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3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675" y="440175"/>
            <a:ext cx="8320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49849"/>
          <a:stretch/>
        </p:blipFill>
        <p:spPr>
          <a:xfrm>
            <a:off x="5452275" y="0"/>
            <a:ext cx="309241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41825" y="2036863"/>
            <a:ext cx="5609700" cy="173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4575" y="3822675"/>
            <a:ext cx="3630300" cy="3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23700" y="238125"/>
            <a:ext cx="8709600" cy="4668600"/>
            <a:chOff x="223700" y="238125"/>
            <a:chExt cx="8709600" cy="466860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85485" y="792051"/>
              <a:ext cx="3466800" cy="207250"/>
              <a:chOff x="227760" y="1017751"/>
              <a:chExt cx="3466800" cy="20725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227760" y="1225001"/>
                <a:ext cx="346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7760" y="1130801"/>
                <a:ext cx="327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7760" y="1017751"/>
                <a:ext cx="300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9" name="Google Shape;19;p2"/>
            <p:cNvSpPr/>
            <p:nvPr/>
          </p:nvSpPr>
          <p:spPr>
            <a:xfrm>
              <a:off x="223700" y="238125"/>
              <a:ext cx="8709600" cy="4668600"/>
            </a:xfrm>
            <a:prstGeom prst="frame">
              <a:avLst>
                <a:gd name="adj1" fmla="val 12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560750" y="3272729"/>
              <a:ext cx="96900" cy="639291"/>
              <a:chOff x="8382321" y="2252104"/>
              <a:chExt cx="96900" cy="639291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54921" y="463494"/>
              <a:ext cx="328561" cy="328561"/>
              <a:chOff x="2040096" y="423669"/>
              <a:chExt cx="328561" cy="328561"/>
            </a:xfrm>
          </p:grpSpPr>
          <p:sp>
            <p:nvSpPr>
              <p:cNvPr id="27" name="Google Shape;27;p2"/>
              <p:cNvSpPr/>
              <p:nvPr/>
            </p:nvSpPr>
            <p:spPr>
              <a:xfrm rot="-2700000">
                <a:off x="2060130" y="63546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2156011" y="53958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2251891" y="443703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6166237" y="464087"/>
            <a:ext cx="2977762" cy="2913651"/>
            <a:chOff x="6166237" y="464087"/>
            <a:chExt cx="2977762" cy="2913651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6166237" y="464087"/>
              <a:ext cx="2842400" cy="2913651"/>
              <a:chOff x="6166237" y="464087"/>
              <a:chExt cx="2842400" cy="2913651"/>
            </a:xfrm>
          </p:grpSpPr>
          <p:pic>
            <p:nvPicPr>
              <p:cNvPr id="32" name="Google Shape;32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6900960" y="464085"/>
                <a:ext cx="2107675" cy="2107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 flipH="1">
                <a:off x="6166573" y="566533"/>
                <a:ext cx="1091957" cy="109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6">
                <a:alphaModFix amt="48000"/>
              </a:blip>
              <a:stretch>
                <a:fillRect/>
              </a:stretch>
            </p:blipFill>
            <p:spPr>
              <a:xfrm rot="-5400000" flipH="1">
                <a:off x="7422337" y="2231037"/>
                <a:ext cx="1146700" cy="114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2"/>
              <p:cNvSpPr/>
              <p:nvPr/>
            </p:nvSpPr>
            <p:spPr>
              <a:xfrm rot="-2700000">
                <a:off x="6545613" y="1488901"/>
                <a:ext cx="333896" cy="333896"/>
              </a:xfrm>
              <a:prstGeom prst="roundRect">
                <a:avLst>
                  <a:gd name="adj" fmla="val 160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" name="Google Shape;36;p2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997299" y="2044300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 amt="40000"/>
          </a:blip>
          <a:srcRect r="54071"/>
          <a:stretch/>
        </p:blipFill>
        <p:spPr>
          <a:xfrm rot="5400000">
            <a:off x="4841211" y="4016912"/>
            <a:ext cx="709151" cy="15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3762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2"/>
          </p:nvPr>
        </p:nvSpPr>
        <p:spPr>
          <a:xfrm>
            <a:off x="3484347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03107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93762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484350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603107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/>
          <p:nvPr/>
        </p:nvSpPr>
        <p:spPr>
          <a:xfrm rot="5400000" flipH="1">
            <a:off x="-180520" y="1220232"/>
            <a:ext cx="1215475" cy="278312"/>
          </a:xfrm>
          <a:custGeom>
            <a:avLst/>
            <a:gdLst/>
            <a:ahLst/>
            <a:cxnLst/>
            <a:rect l="l" t="t" r="r" b="b"/>
            <a:pathLst>
              <a:path w="48619" h="13812" extrusionOk="0">
                <a:moveTo>
                  <a:pt x="48619" y="13812"/>
                </a:moveTo>
                <a:lnTo>
                  <a:pt x="48619" y="7870"/>
                </a:lnTo>
                <a:lnTo>
                  <a:pt x="40749" y="0"/>
                </a:lnTo>
                <a:lnTo>
                  <a:pt x="6048" y="0"/>
                </a:lnTo>
                <a:lnTo>
                  <a:pt x="0" y="604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 amt="10000"/>
          </a:blip>
          <a:srcRect r="39161"/>
          <a:stretch/>
        </p:blipFill>
        <p:spPr>
          <a:xfrm>
            <a:off x="8173500" y="292275"/>
            <a:ext cx="6976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14451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48879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1445100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4887901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1445100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1445100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7"/>
          </p:nvPr>
        </p:nvSpPr>
        <p:spPr>
          <a:xfrm>
            <a:off x="4887863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8"/>
          </p:nvPr>
        </p:nvSpPr>
        <p:spPr>
          <a:xfrm>
            <a:off x="4887875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2700116">
            <a:off x="223930" y="771318"/>
            <a:ext cx="523055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 rot="5400000">
            <a:off x="8062135" y="4256661"/>
            <a:ext cx="911413" cy="281103"/>
            <a:chOff x="7777725" y="4404925"/>
            <a:chExt cx="1156175" cy="356594"/>
          </a:xfrm>
        </p:grpSpPr>
        <p:sp>
          <p:nvSpPr>
            <p:cNvPr id="215" name="Google Shape;215;p17"/>
            <p:cNvSpPr/>
            <p:nvPr/>
          </p:nvSpPr>
          <p:spPr>
            <a:xfrm>
              <a:off x="7779250" y="4511144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217" name="Google Shape;217;p17"/>
            <p:cNvCxnSpPr/>
            <p:nvPr/>
          </p:nvCxnSpPr>
          <p:spPr>
            <a:xfrm rot="10800000">
              <a:off x="8520500" y="4572625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 rotWithShape="1">
          <a:blip r:embed="rId2">
            <a:alphaModFix amt="60000"/>
          </a:blip>
          <a:srcRect r="18374" b="26079"/>
          <a:stretch/>
        </p:blipFill>
        <p:spPr>
          <a:xfrm>
            <a:off x="7303175" y="3476400"/>
            <a:ext cx="1840827" cy="16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 amt="40000"/>
          </a:blip>
          <a:srcRect l="19929"/>
          <a:stretch/>
        </p:blipFill>
        <p:spPr>
          <a:xfrm rot="5400000">
            <a:off x="4748850" y="-17687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hasCustomPrompt="1"/>
          </p:nvPr>
        </p:nvSpPr>
        <p:spPr>
          <a:xfrm>
            <a:off x="789413" y="20203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789425" y="2794973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70566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3"/>
          </p:nvPr>
        </p:nvSpPr>
        <p:spPr>
          <a:xfrm>
            <a:off x="789425" y="148060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title" idx="4" hasCustomPrompt="1"/>
          </p:nvPr>
        </p:nvSpPr>
        <p:spPr>
          <a:xfrm>
            <a:off x="789413" y="33349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5"/>
          </p:nvPr>
        </p:nvSpPr>
        <p:spPr>
          <a:xfrm>
            <a:off x="789425" y="410965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5400000" flipH="1">
            <a:off x="7725479" y="3028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9"/>
          <p:cNvGrpSpPr/>
          <p:nvPr/>
        </p:nvGrpSpPr>
        <p:grpSpPr>
          <a:xfrm>
            <a:off x="8397730" y="447053"/>
            <a:ext cx="328561" cy="328561"/>
            <a:chOff x="2040096" y="423669"/>
            <a:chExt cx="328561" cy="328561"/>
          </a:xfrm>
        </p:grpSpPr>
        <p:sp>
          <p:nvSpPr>
            <p:cNvPr id="254" name="Google Shape;254;p1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6711295" y="2729187"/>
            <a:ext cx="2172430" cy="2107675"/>
            <a:chOff x="6711295" y="2729187"/>
            <a:chExt cx="2172430" cy="2107675"/>
          </a:xfrm>
        </p:grpSpPr>
        <p:pic>
          <p:nvPicPr>
            <p:cNvPr id="258" name="Google Shape;258;p19"/>
            <p:cNvPicPr preferRelativeResize="0"/>
            <p:nvPr/>
          </p:nvPicPr>
          <p:blipFill rotWithShape="1">
            <a:blip r:embed="rId6">
              <a:alphaModFix/>
            </a:blip>
            <a:srcRect b="6803"/>
            <a:stretch/>
          </p:blipFill>
          <p:spPr>
            <a:xfrm rot="-5400000">
              <a:off x="6847700" y="2800838"/>
              <a:ext cx="2107675" cy="196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>
              <a:off x="6711295" y="2920154"/>
              <a:ext cx="1189500" cy="11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 amt="40000"/>
          </a:blip>
          <a:srcRect t="17177" r="23017"/>
          <a:stretch/>
        </p:blipFill>
        <p:spPr>
          <a:xfrm rot="5400000">
            <a:off x="7554838" y="3555788"/>
            <a:ext cx="15409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8099886">
            <a:off x="451709" y="74815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 amt="60000"/>
          </a:blip>
          <a:srcRect l="24391" b="48867"/>
          <a:stretch/>
        </p:blipFill>
        <p:spPr>
          <a:xfrm>
            <a:off x="0" y="3719350"/>
            <a:ext cx="2105798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5400000" flipH="1">
            <a:off x="7997312" y="12"/>
            <a:ext cx="11467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/>
          <p:nvPr/>
        </p:nvSpPr>
        <p:spPr>
          <a:xfrm rot="10800000">
            <a:off x="498600" y="438831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 amt="40000"/>
          </a:blip>
          <a:srcRect l="19929"/>
          <a:stretch/>
        </p:blipFill>
        <p:spPr>
          <a:xfrm rot="-5400000">
            <a:off x="7545925" y="354542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 rot="10800000">
            <a:off x="210700" y="236781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 amt="60000"/>
          </a:blip>
          <a:srcRect l="25160" b="40469"/>
          <a:stretch/>
        </p:blipFill>
        <p:spPr>
          <a:xfrm>
            <a:off x="0" y="3947250"/>
            <a:ext cx="1503899" cy="11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135550" y="3218400"/>
            <a:ext cx="4872900" cy="431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71987" y="71988"/>
            <a:ext cx="1430949" cy="1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flipH="1">
            <a:off x="7725479" y="37129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 rot="5400000">
            <a:off x="8399448" y="4385235"/>
            <a:ext cx="328561" cy="328561"/>
            <a:chOff x="2040096" y="423669"/>
            <a:chExt cx="328561" cy="328561"/>
          </a:xfrm>
        </p:grpSpPr>
        <p:sp>
          <p:nvSpPr>
            <p:cNvPr id="116" name="Google Shape;116;p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 amt="60000"/>
          </a:blip>
          <a:srcRect r="48543"/>
          <a:stretch/>
        </p:blipFill>
        <p:spPr>
          <a:xfrm rot="5400000">
            <a:off x="3855437" y="3034339"/>
            <a:ext cx="1433127" cy="2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4">
            <a:alphaModFix amt="40000"/>
          </a:blip>
          <a:srcRect l="49989" b="32587"/>
          <a:stretch/>
        </p:blipFill>
        <p:spPr>
          <a:xfrm rot="5400000">
            <a:off x="232537" y="-226713"/>
            <a:ext cx="1336449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flipH="1">
            <a:off x="282137" y="306262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 rot="5400000">
            <a:off x="4523550" y="4235904"/>
            <a:ext cx="96900" cy="639291"/>
            <a:chOff x="8382321" y="2252104"/>
            <a:chExt cx="96900" cy="639291"/>
          </a:xfrm>
        </p:grpSpPr>
        <p:sp>
          <p:nvSpPr>
            <p:cNvPr id="130" name="Google Shape;130;p11"/>
            <p:cNvSpPr/>
            <p:nvPr/>
          </p:nvSpPr>
          <p:spPr>
            <a:xfrm rot="5400000">
              <a:off x="8382321" y="23877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8382321" y="2523300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8382321" y="26588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8382321" y="22521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8382321" y="27944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 flipH="1">
            <a:off x="5405635" y="472726"/>
            <a:ext cx="3466800" cy="94200"/>
            <a:chOff x="227760" y="1130801"/>
            <a:chExt cx="3466800" cy="94200"/>
          </a:xfrm>
        </p:grpSpPr>
        <p:cxnSp>
          <p:nvCxnSpPr>
            <p:cNvPr id="136" name="Google Shape;136;p11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11"/>
            <p:cNvCxnSpPr/>
            <p:nvPr/>
          </p:nvCxnSpPr>
          <p:spPr>
            <a:xfrm>
              <a:off x="227760" y="1130801"/>
              <a:ext cx="327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38" name="Google Shape;138;p11"/>
          <p:cNvSpPr txBox="1">
            <a:spLocks noGrp="1"/>
          </p:cNvSpPr>
          <p:nvPr>
            <p:ph type="title" hasCustomPrompt="1"/>
          </p:nvPr>
        </p:nvSpPr>
        <p:spPr>
          <a:xfrm>
            <a:off x="1506150" y="1761150"/>
            <a:ext cx="61317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937550" y="2885250"/>
            <a:ext cx="5268900" cy="42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564312" y="2727934"/>
            <a:ext cx="8158120" cy="2058416"/>
            <a:chOff x="564312" y="2727934"/>
            <a:chExt cx="8158120" cy="2058416"/>
          </a:xfrm>
        </p:grpSpPr>
        <p:grpSp>
          <p:nvGrpSpPr>
            <p:cNvPr id="141" name="Google Shape;141;p11"/>
            <p:cNvGrpSpPr/>
            <p:nvPr/>
          </p:nvGrpSpPr>
          <p:grpSpPr>
            <a:xfrm>
              <a:off x="7102925" y="3212428"/>
              <a:ext cx="1619507" cy="1573922"/>
              <a:chOff x="7102925" y="3212428"/>
              <a:chExt cx="1619507" cy="1573922"/>
            </a:xfrm>
          </p:grpSpPr>
          <p:pic>
            <p:nvPicPr>
              <p:cNvPr id="142" name="Google Shape;142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2925" y="3802375"/>
                <a:ext cx="983975" cy="98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53755" y="3212428"/>
                <a:ext cx="1468677" cy="1469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700057">
              <a:off x="672634" y="2836268"/>
              <a:ext cx="523056" cy="523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50588" y="50588"/>
            <a:ext cx="1005576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5400000">
            <a:off x="281052" y="296777"/>
            <a:ext cx="932575" cy="9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ctrTitle"/>
          </p:nvPr>
        </p:nvSpPr>
        <p:spPr>
          <a:xfrm>
            <a:off x="682822" y="1929683"/>
            <a:ext cx="5964783" cy="976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Forenzika</a:t>
            </a:r>
            <a:r>
              <a:rPr lang="en-GB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2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mobilnih</a:t>
            </a:r>
            <a:r>
              <a:rPr lang="en-GB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uredjaja</a:t>
            </a:r>
            <a:endParaRPr lang="en-GB" sz="2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7">
            <a:off x="6755934" y="201000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26">
            <a:extLst>
              <a:ext uri="{FF2B5EF4-FFF2-40B4-BE49-F238E27FC236}">
                <a16:creationId xmlns:a16="http://schemas.microsoft.com/office/drawing/2014/main" id="{24903A62-1A06-497F-E421-F7070FF0D25A}"/>
              </a:ext>
            </a:extLst>
          </p:cNvPr>
          <p:cNvSpPr txBox="1">
            <a:spLocks/>
          </p:cNvSpPr>
          <p:nvPr/>
        </p:nvSpPr>
        <p:spPr>
          <a:xfrm>
            <a:off x="493910" y="457034"/>
            <a:ext cx="8228300" cy="7397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GB" dirty="0">
                <a:solidFill>
                  <a:schemeClr val="tx1"/>
                </a:solidFill>
              </a:rPr>
              <a:t>   UNIVERZITET U NIŠU</a:t>
            </a:r>
          </a:p>
          <a:p>
            <a:pPr marL="0" indent="0" algn="ctr"/>
            <a:r>
              <a:rPr lang="en-GB" dirty="0">
                <a:solidFill>
                  <a:schemeClr val="tx1"/>
                </a:solidFill>
              </a:rPr>
              <a:t>    ELEKTRONSKI FAKULTET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3FFC-20AC-58D2-8DB6-9A2CFA18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400134"/>
            <a:ext cx="1180474" cy="122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9A00D-B567-45D2-D432-B96FFCBFFCCF}"/>
              </a:ext>
            </a:extLst>
          </p:cNvPr>
          <p:cNvSpPr txBox="1"/>
          <p:nvPr/>
        </p:nvSpPr>
        <p:spPr>
          <a:xfrm>
            <a:off x="903156" y="3639485"/>
            <a:ext cx="765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		                                                                                         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GB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Katarina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Maksimović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1599                                                                                       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Bratislav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ić</a:t>
            </a:r>
            <a:endParaRPr lang="en-GB" sz="14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53203" y="1093303"/>
            <a:ext cx="8003779" cy="1771213"/>
          </a:xfrm>
        </p:spPr>
        <p:txBody>
          <a:bodyPr/>
          <a:lstStyle/>
          <a:p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ADB (Android Debug Bridge) je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alat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komunikaciju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između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računara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putem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USB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veze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bežične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mreže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een robot with a blackboard and white text&#10;&#10;Description automatically generated">
            <a:extLst>
              <a:ext uri="{FF2B5EF4-FFF2-40B4-BE49-F238E27FC236}">
                <a16:creationId xmlns:a16="http://schemas.microsoft.com/office/drawing/2014/main" id="{EED93D7E-20A7-CB39-65A1-3D061FC49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18" y="2394916"/>
            <a:ext cx="3442393" cy="22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-655983" y="631083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0020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Debug Bridge (ADB)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3AB7-156D-D05D-18A6-9FE4B87EF149}"/>
              </a:ext>
            </a:extLst>
          </p:cNvPr>
          <p:cNvSpPr txBox="1"/>
          <p:nvPr/>
        </p:nvSpPr>
        <p:spPr>
          <a:xfrm>
            <a:off x="876398" y="1882944"/>
            <a:ext cx="7987552" cy="407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GB" sz="20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pokrenuti</a:t>
            </a:r>
            <a:r>
              <a:rPr lang="en-GB" sz="20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20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</a:t>
            </a:r>
            <a:r>
              <a:rPr lang="en-GB" sz="20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20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računaru</a:t>
            </a:r>
            <a:r>
              <a:rPr lang="en-GB" sz="20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GB" sz="20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1331015" y="2483961"/>
            <a:ext cx="7078317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Instalacija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SDK-a (Software Development Kit)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Podešavanje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putanje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opciono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Povezivanje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računarom</a:t>
            </a:r>
            <a:endParaRPr lang="en-GB" sz="18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Pokretanje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ADB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alata</a:t>
            </a:r>
            <a:endParaRPr lang="en-GB" sz="18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Provera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konekcije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opciono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</a:t>
            </a:r>
            <a:endParaRPr lang="en-GB" sz="18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6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99513" y="7053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Debug Bridge (ADB)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918809" y="1925224"/>
            <a:ext cx="7306382" cy="684626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GB" sz="24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povezati</a:t>
            </a:r>
            <a:r>
              <a:rPr lang="en-GB" sz="24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24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24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24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uređajem</a:t>
            </a:r>
            <a:r>
              <a:rPr lang="en-GB" sz="24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GB" sz="24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7679" y="2709242"/>
            <a:ext cx="5330687" cy="2197695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2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Povezivanje</a:t>
            </a:r>
            <a:r>
              <a:rPr lang="en-GB" sz="22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2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preko</a:t>
            </a:r>
            <a:r>
              <a:rPr lang="en-GB" sz="22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USB-a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GB" sz="22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GB" sz="2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Povezivanje</a:t>
            </a:r>
            <a:r>
              <a:rPr lang="en-GB" sz="2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GB" sz="2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bežične</a:t>
            </a:r>
            <a:r>
              <a:rPr lang="en-GB" sz="2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48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9" y="3749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DM Sans" pitchFamily="2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19999" y="1561953"/>
            <a:ext cx="7624298" cy="2944757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18BA72EF-1C6A-7025-16F4-1050F9340370}"/>
              </a:ext>
            </a:extLst>
          </p:cNvPr>
          <p:cNvSpPr txBox="1">
            <a:spLocks/>
          </p:cNvSpPr>
          <p:nvPr/>
        </p:nvSpPr>
        <p:spPr>
          <a:xfrm>
            <a:off x="888965" y="1561950"/>
            <a:ext cx="7624298" cy="5652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izvršiti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888965" y="1998016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Povezivanje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uređajem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devices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prikazuje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svih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trenutno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povezani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putem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ADB-a. ADB mora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pokrenut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uspešno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izvršila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getprop</a:t>
            </a: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prikazuje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model,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serijski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verzija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operativnog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sistemski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properti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0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9" y="3749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DM Sans" pitchFamily="2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6" y="1523695"/>
            <a:ext cx="7624298" cy="2944757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18BA72EF-1C6A-7025-16F4-1050F9340370}"/>
              </a:ext>
            </a:extLst>
          </p:cNvPr>
          <p:cNvSpPr txBox="1">
            <a:spLocks/>
          </p:cNvSpPr>
          <p:nvPr/>
        </p:nvSpPr>
        <p:spPr>
          <a:xfrm>
            <a:off x="992006" y="1561950"/>
            <a:ext cx="7197837" cy="565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izvršiti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1071304" y="2052550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Instalacija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install 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putanja_do_aplikacije.apk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aplikaciju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povezani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"&lt;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putanja_do_aplikacije.apk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&gt;"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treba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zameniti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stvarnom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putanjom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do APK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želite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Pravljenje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screenshot-a: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exec-out screencap -p &gt; screenshot.png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screenshot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trenutnog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ekrana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čuva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"screenshot.png" u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direktorijumu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72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9" y="3749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DM Sans" pitchFamily="2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77184" y="1561954"/>
            <a:ext cx="7589631" cy="2887424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18BA72EF-1C6A-7025-16F4-1050F9340370}"/>
              </a:ext>
            </a:extLst>
          </p:cNvPr>
          <p:cNvSpPr txBox="1">
            <a:spLocks/>
          </p:cNvSpPr>
          <p:nvPr/>
        </p:nvSpPr>
        <p:spPr>
          <a:xfrm>
            <a:off x="1075464" y="1650359"/>
            <a:ext cx="7136295" cy="5652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izvršiti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1077515" y="2214832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Kopiranje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između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push 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lokalna_datoteka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 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udaljena_lokacija_na_uređaju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kopira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određenu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Prenošenje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pull 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udaljena_datoteka_na_uređaju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 &lt;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lokalna_lokacija_na_računaru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prenosi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određene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2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9" y="3749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DM Sans" pitchFamily="2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824949" y="1561950"/>
            <a:ext cx="7519348" cy="2887428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18BA72EF-1C6A-7025-16F4-1050F9340370}"/>
              </a:ext>
            </a:extLst>
          </p:cNvPr>
          <p:cNvSpPr txBox="1">
            <a:spLocks/>
          </p:cNvSpPr>
          <p:nvPr/>
        </p:nvSpPr>
        <p:spPr>
          <a:xfrm>
            <a:off x="1053548" y="1561950"/>
            <a:ext cx="7146235" cy="5652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izvršiti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1053548" y="1948320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terminalu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otvara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interaktivnu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komandnu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liniju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(shell)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povezanom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izvršavanje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različitih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sistemskih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skripti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direktno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Eksport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SMS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poruka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content://sms/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izlistava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SMS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poruke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redirect operator &gt; da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biste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preusmerili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rezultate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želite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ih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sačuvate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content://sms/ &gt; sms.txt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9" y="3749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DM Sans" pitchFamily="2" charset="0"/>
              </a:rPr>
              <a:t>Android Debug Bridge (ADB)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834886" y="1561950"/>
            <a:ext cx="7474226" cy="2887424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18BA72EF-1C6A-7025-16F4-1050F9340370}"/>
              </a:ext>
            </a:extLst>
          </p:cNvPr>
          <p:cNvSpPr txBox="1">
            <a:spLocks/>
          </p:cNvSpPr>
          <p:nvPr/>
        </p:nvSpPr>
        <p:spPr>
          <a:xfrm>
            <a:off x="998881" y="1641313"/>
            <a:ext cx="7146235" cy="5652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izvršiti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ADB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998881" y="2087540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Eksport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istorije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poziva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content://call_log/calls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izlistava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istoriju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poziva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preusmeriti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rezultate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content://call_log/calls &gt; call_log.txt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Eksport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kontakata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content://contacts/phones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izlistava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kontakte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Rezultate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preusmeriti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datoteku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adb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shell content query --</a:t>
            </a:r>
            <a:r>
              <a:rPr lang="en-GB" sz="12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</a:t>
            </a:r>
            <a:r>
              <a:rPr lang="en-GB" sz="12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content://contacts/phones &gt; contacts.txt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9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7950069" y="3925501"/>
            <a:ext cx="9264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>
            <a:spLocks noGrp="1"/>
          </p:cNvSpPr>
          <p:nvPr>
            <p:ph type="title"/>
          </p:nvPr>
        </p:nvSpPr>
        <p:spPr>
          <a:xfrm>
            <a:off x="720000" y="29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546653" y="1017725"/>
            <a:ext cx="8030818" cy="357415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Forenzika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mobilnih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posebno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platforme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postaje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važnija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tehnologija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napreduje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mobilni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svim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aspektima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života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Kroz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ovaj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rad,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istražili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smo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forenzičke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Android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uključujući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metode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ekstrakcije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analizu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mrežne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aktivnosti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meta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relevantne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tehnike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smo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upoznali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alatima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tehnikama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ovom</a:t>
            </a:r>
            <a:r>
              <a:rPr lang="en-GB" sz="16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6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procesu</a:t>
            </a:r>
            <a:endParaRPr lang="en-GB" sz="1600" b="1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ubTitle" idx="1"/>
          </p:nvPr>
        </p:nvSpPr>
        <p:spPr>
          <a:xfrm>
            <a:off x="1684683" y="1858618"/>
            <a:ext cx="5774634" cy="120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sz="4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53204" y="1746553"/>
            <a:ext cx="7837591" cy="27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Digitalna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forenzika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predstavlja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ključan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aspekt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savremene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istraživačke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prakse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naročito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kontekstu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mobilnih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171450" indent="-1714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171450" indent="-1714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endParaRPr lang="en-GB" sz="20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Forenzičke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mobilnih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a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posebno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imaju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veliku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važnost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istrazi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kriminalnih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dela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pružanju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pravde</a:t>
            </a:r>
            <a:r>
              <a:rPr lang="en-GB" sz="20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0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010225" y="4664775"/>
            <a:ext cx="1536975" cy="241725"/>
          </a:xfrm>
          <a:custGeom>
            <a:avLst/>
            <a:gdLst/>
            <a:ahLst/>
            <a:cxnLst/>
            <a:rect l="l" t="t" r="r" b="b"/>
            <a:pathLst>
              <a:path w="61479" h="9669" extrusionOk="0">
                <a:moveTo>
                  <a:pt x="40409" y="196260"/>
                </a:moveTo>
                <a:lnTo>
                  <a:pt x="40409" y="186591"/>
                </a:lnTo>
                <a:lnTo>
                  <a:pt x="101888" y="18659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" name="Google Shape;311;p27"/>
          <p:cNvGrpSpPr/>
          <p:nvPr/>
        </p:nvGrpSpPr>
        <p:grpSpPr>
          <a:xfrm rot="10800000">
            <a:off x="8236947" y="492400"/>
            <a:ext cx="636851" cy="94200"/>
            <a:chOff x="227760" y="1130801"/>
            <a:chExt cx="3466800" cy="94200"/>
          </a:xfrm>
        </p:grpSpPr>
        <p:cxnSp>
          <p:nvCxnSpPr>
            <p:cNvPr id="312" name="Google Shape;312;p27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227760" y="1130801"/>
              <a:ext cx="27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 amt="50000"/>
          </a:blip>
          <a:srcRect l="26344" t="28964" r="29123" b="29627"/>
          <a:stretch/>
        </p:blipFill>
        <p:spPr>
          <a:xfrm rot="7">
            <a:off x="7821339" y="4015683"/>
            <a:ext cx="232924" cy="21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2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>
            <a:spLocks noGrp="1"/>
          </p:cNvSpPr>
          <p:nvPr>
            <p:ph type="subTitle" idx="3"/>
          </p:nvPr>
        </p:nvSpPr>
        <p:spPr>
          <a:xfrm>
            <a:off x="1739348" y="2035037"/>
            <a:ext cx="3578087" cy="1073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Pitanja</a:t>
            </a:r>
            <a:r>
              <a:rPr lang="en-GB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5413149" y="273973"/>
            <a:ext cx="1506201" cy="1826943"/>
            <a:chOff x="5413149" y="273973"/>
            <a:chExt cx="1506201" cy="1826943"/>
          </a:xfrm>
        </p:grpSpPr>
        <p:pic>
          <p:nvPicPr>
            <p:cNvPr id="491" name="Google Shape;4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5413628" y="595194"/>
              <a:ext cx="1505244" cy="150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5"/>
            <p:cNvSpPr/>
            <p:nvPr/>
          </p:nvSpPr>
          <p:spPr>
            <a:xfrm rot="8100000">
              <a:off x="5935878" y="369398"/>
              <a:ext cx="460751" cy="460751"/>
            </a:xfrm>
            <a:prstGeom prst="roundRect">
              <a:avLst>
                <a:gd name="adj" fmla="val 160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3998629" y="3700408"/>
            <a:ext cx="1146700" cy="1146700"/>
            <a:chOff x="3998629" y="3700408"/>
            <a:chExt cx="1146700" cy="1146700"/>
          </a:xfrm>
        </p:grpSpPr>
        <p:pic>
          <p:nvPicPr>
            <p:cNvPr id="494" name="Google Shape;494;p3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5400000" flipH="1">
              <a:off x="3998629" y="3700408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35"/>
            <p:cNvGrpSpPr/>
            <p:nvPr/>
          </p:nvGrpSpPr>
          <p:grpSpPr>
            <a:xfrm rot="5400000">
              <a:off x="4526816" y="4284354"/>
              <a:ext cx="96900" cy="639291"/>
              <a:chOff x="8382321" y="2252104"/>
              <a:chExt cx="96900" cy="639291"/>
            </a:xfrm>
          </p:grpSpPr>
          <p:sp>
            <p:nvSpPr>
              <p:cNvPr id="496" name="Google Shape;496;p35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4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Osnove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operativnog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42497" y="1375393"/>
            <a:ext cx="8059005" cy="2177543"/>
          </a:xfrm>
        </p:spPr>
        <p:txBody>
          <a:bodyPr/>
          <a:lstStyle/>
          <a:p>
            <a:pPr>
              <a:buClr>
                <a:schemeClr val="tx1">
                  <a:lumMod val="8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razvijen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strane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kompanije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Google.</a:t>
            </a:r>
          </a:p>
          <a:p>
            <a:pPr>
              <a:buClr>
                <a:schemeClr val="tx1">
                  <a:lumMod val="8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baziran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Linux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kernelu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pruža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osnovni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nivo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stabilnosti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sigurnosti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	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Slojevi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arhiteture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operativnog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383" y="3158669"/>
            <a:ext cx="4813852" cy="217754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Linux kernel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runtime (ART)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Java API framework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6E3F4EA-BCA9-BB05-25F6-10460F1D86E8}"/>
              </a:ext>
            </a:extLst>
          </p:cNvPr>
          <p:cNvSpPr txBox="1">
            <a:spLocks/>
          </p:cNvSpPr>
          <p:nvPr/>
        </p:nvSpPr>
        <p:spPr>
          <a:xfrm>
            <a:off x="4895443" y="3158668"/>
            <a:ext cx="4813852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System libraries</a:t>
            </a:r>
            <a:endParaRPr lang="en-GB" sz="16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pplication framework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7058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Struktura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datotečnog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86592" y="1310092"/>
            <a:ext cx="8170813" cy="1046700"/>
          </a:xfrm>
        </p:spPr>
        <p:txBody>
          <a:bodyPr/>
          <a:lstStyle/>
          <a:p>
            <a:pPr algn="just">
              <a:buClr>
                <a:schemeClr val="tx1">
                  <a:lumMod val="8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Android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datotečni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organizuje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čuva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podatke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uređaju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algn="just">
              <a:buClr>
                <a:schemeClr val="tx1">
                  <a:lumMod val="8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Osnovna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struktura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datotečnog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bazirana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Linux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datotečnom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sistemu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4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obično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Ext4. </a:t>
            </a:r>
            <a:endParaRPr lang="en-GB" sz="14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DA47C1B-80F1-6D4E-B879-D04A5907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3474" y="3310058"/>
            <a:ext cx="2811000" cy="10467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DBC415-3A07-6F09-1D6C-F44C1D52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81" y="2227121"/>
            <a:ext cx="4052837" cy="24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360292" y="396737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Metodologija</a:t>
            </a: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digitalne</a:t>
            </a: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forenzike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" name="Google Shape;390;p32"/>
          <p:cNvSpPr txBox="1">
            <a:spLocks noGrp="1"/>
          </p:cNvSpPr>
          <p:nvPr>
            <p:ph type="subTitle" idx="1"/>
          </p:nvPr>
        </p:nvSpPr>
        <p:spPr>
          <a:xfrm>
            <a:off x="360292" y="2706369"/>
            <a:ext cx="7987553" cy="802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O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pis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osnovnih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principa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postupaka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digitalne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forenzike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primenjenih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mobilne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uređaje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GB" sz="1400" b="1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3AB7-156D-D05D-18A6-9FE4B87EF149}"/>
              </a:ext>
            </a:extLst>
          </p:cNvPr>
          <p:cNvSpPr txBox="1"/>
          <p:nvPr/>
        </p:nvSpPr>
        <p:spPr>
          <a:xfrm>
            <a:off x="578224" y="1741542"/>
            <a:ext cx="7987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Metodologija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digitalne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forenzike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sistematičan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istraživanju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digitalnih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radi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prikupljanja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analize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interpretacije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digitalnih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dokaza</a:t>
            </a:r>
            <a:r>
              <a:rPr lang="en-GB" sz="16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6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918981" y="3272528"/>
            <a:ext cx="4813852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Zaštita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integriteta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GB" sz="14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samo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dozvolama</a:t>
            </a:r>
            <a:endParaRPr lang="en-GB" sz="14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Diskretnost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poverljivost</a:t>
            </a:r>
            <a:endParaRPr lang="en-GB" sz="14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2A6F602E-C373-63FC-7257-D2885DD7AB75}"/>
              </a:ext>
            </a:extLst>
          </p:cNvPr>
          <p:cNvSpPr txBox="1">
            <a:spLocks/>
          </p:cNvSpPr>
          <p:nvPr/>
        </p:nvSpPr>
        <p:spPr>
          <a:xfrm>
            <a:off x="4572000" y="3272528"/>
            <a:ext cx="4813852" cy="98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Dokumentacija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evidencija</a:t>
            </a:r>
            <a:endParaRPr lang="en-GB" sz="14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Specijalizovani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alati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4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4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tehnike</a:t>
            </a:r>
            <a:endParaRPr lang="en-GB" sz="14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D91E9C-1862-B200-1103-E81A0660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>
            <a:extLst>
              <a:ext uri="{FF2B5EF4-FFF2-40B4-BE49-F238E27FC236}">
                <a16:creationId xmlns:a16="http://schemas.microsoft.com/office/drawing/2014/main" id="{94BDFCF1-AD5F-F491-4F76-9E821A6B7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Opis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forenzičkih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E5B11-8B27-8E0B-45B7-0D7EAB90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8688" y="1644053"/>
            <a:ext cx="3772488" cy="217754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Identifikacija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Sakupljanje</a:t>
            </a:r>
            <a:endParaRPr lang="en-GB" sz="18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GB" sz="18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collection&#10;&#10;Description automatically generated">
            <a:extLst>
              <a:ext uri="{FF2B5EF4-FFF2-40B4-BE49-F238E27FC236}">
                <a16:creationId xmlns:a16="http://schemas.microsoft.com/office/drawing/2014/main" id="{5FD21592-1BBB-0A11-9348-0B9FD9BB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78" y="2874580"/>
            <a:ext cx="6264044" cy="1666988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5F6FF0A2-37E2-D488-7544-50F52E82D864}"/>
              </a:ext>
            </a:extLst>
          </p:cNvPr>
          <p:cNvSpPr txBox="1">
            <a:spLocks/>
          </p:cNvSpPr>
          <p:nvPr/>
        </p:nvSpPr>
        <p:spPr>
          <a:xfrm>
            <a:off x="4901623" y="1644053"/>
            <a:ext cx="3772488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Interpretacija</a:t>
            </a:r>
            <a:endParaRPr lang="en-GB" sz="18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</a:pPr>
            <a:endParaRPr lang="en-GB" sz="1800" b="1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713013" y="29845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Alati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tehnike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forenzičku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analizu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Android </a:t>
            </a:r>
            <a:r>
              <a:rPr lang="en-GB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uređaja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1798949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1311145" y="2409083"/>
            <a:ext cx="307221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Cellebrite UFED</a:t>
            </a: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>
                  <a:lumMod val="85000"/>
                </a:schemeClr>
              </a:buClr>
              <a:buSzPct val="90000"/>
            </a:pP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Oxygen Forensic Detective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Autopsy</a:t>
            </a: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tx1">
                  <a:lumMod val="85000"/>
                </a:schemeClr>
              </a:buClr>
              <a:buSzPct val="90000"/>
            </a:pP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B04706AC-8DD1-4CD1-2A3B-36EA9A2B3F3D}"/>
              </a:ext>
            </a:extLst>
          </p:cNvPr>
          <p:cNvSpPr txBox="1"/>
          <p:nvPr/>
        </p:nvSpPr>
        <p:spPr>
          <a:xfrm>
            <a:off x="4572000" y="2409083"/>
            <a:ext cx="3698177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9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XRY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9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ADB (Android Debug Bridge) </a:t>
            </a: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tx1">
                  <a:lumMod val="85000"/>
                </a:schemeClr>
              </a:buClr>
              <a:buSzPct val="90000"/>
            </a:pP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713013" y="29845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Analiza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korisničkih</a:t>
            </a:r>
            <a:r>
              <a:rPr lang="en-GB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informacija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713013" y="1798949"/>
            <a:ext cx="7598239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1285019" y="2250057"/>
            <a:ext cx="339788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Ekstrakcija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Analiza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Analiza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8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B04706AC-8DD1-4CD1-2A3B-36EA9A2B3F3D}"/>
              </a:ext>
            </a:extLst>
          </p:cNvPr>
          <p:cNvSpPr txBox="1"/>
          <p:nvPr/>
        </p:nvSpPr>
        <p:spPr>
          <a:xfrm>
            <a:off x="4831716" y="2264072"/>
            <a:ext cx="322921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Analiza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mrežne</a:t>
            </a: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aktivnosti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Analiza meta </a:t>
            </a:r>
            <a:r>
              <a:rPr lang="en-GB" sz="1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9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719998" y="513979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Ekstrakcija</a:t>
            </a:r>
            <a:r>
              <a:rPr lang="en-GB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71" y="1739348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3" name="Picture 2" descr="A green and white text on a green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E8B9190-0022-BF9C-0B99-D558C6540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02" y="1885475"/>
            <a:ext cx="2938331" cy="2205488"/>
          </a:xfrm>
          <a:prstGeom prst="rect">
            <a:avLst/>
          </a:prstGeom>
        </p:spPr>
      </p:pic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1416567" y="2383439"/>
            <a:ext cx="3001138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Ručna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ekstrakcija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Fizička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ekstrakcija</a:t>
            </a:r>
            <a:endParaRPr lang="en-GB" sz="18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Logička</a:t>
            </a:r>
            <a:r>
              <a:rPr lang="en-GB" sz="1800" b="1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b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ekstrakcija</a:t>
            </a:r>
            <a:endParaRPr lang="en-GB" sz="18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009819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Project Pitch Deck by Slidesgo">
  <a:themeElements>
    <a:clrScheme name="Simple Light">
      <a:dk1>
        <a:srgbClr val="FFFFFF"/>
      </a:dk1>
      <a:lt1>
        <a:srgbClr val="B12AC7"/>
      </a:lt1>
      <a:dk2>
        <a:srgbClr val="1A237E"/>
      </a:dk2>
      <a:lt2>
        <a:srgbClr val="0396D8"/>
      </a:lt2>
      <a:accent1>
        <a:srgbClr val="1851A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950</Words>
  <Application>Microsoft Office PowerPoint</Application>
  <PresentationFormat>On-screen Show (16:9)</PresentationFormat>
  <Paragraphs>125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Wingdings</vt:lpstr>
      <vt:lpstr>Open Sans</vt:lpstr>
      <vt:lpstr>Symbol</vt:lpstr>
      <vt:lpstr>Arial</vt:lpstr>
      <vt:lpstr>Courier New</vt:lpstr>
      <vt:lpstr>DM Sans</vt:lpstr>
      <vt:lpstr>Aptos Display</vt:lpstr>
      <vt:lpstr>Open Sans Light</vt:lpstr>
      <vt:lpstr>Times New Roman</vt:lpstr>
      <vt:lpstr>Aptos</vt:lpstr>
      <vt:lpstr>Software Project Pitch Deck by Slidesgo</vt:lpstr>
      <vt:lpstr>Forenzika Android mobilnih uredjaja</vt:lpstr>
      <vt:lpstr>Uvod</vt:lpstr>
      <vt:lpstr>Osnove Android operativnog sistema</vt:lpstr>
      <vt:lpstr>Struktura Android datotečnog sistema </vt:lpstr>
      <vt:lpstr>Metodologija digitalne forenzike</vt:lpstr>
      <vt:lpstr>Opis forenzičkih koraka</vt:lpstr>
      <vt:lpstr>Alati i tehnike za forenzičku analizu Android uređaja</vt:lpstr>
      <vt:lpstr>Analiza podataka i korisničkih informacija</vt:lpstr>
      <vt:lpstr>Ekstrakcija podataka</vt:lpstr>
      <vt:lpstr>Android Debug Bridge (ADB)</vt:lpstr>
      <vt:lpstr>Android Debug Bridge (ADB)</vt:lpstr>
      <vt:lpstr>Android Debug Bridge (ADB)</vt:lpstr>
      <vt:lpstr>Android Debug Bridge (ADB)</vt:lpstr>
      <vt:lpstr>Android Debug Bridge (ADB)</vt:lpstr>
      <vt:lpstr>Android Debug Bridge (ADB)</vt:lpstr>
      <vt:lpstr>Android Debug Bridge (ADB)</vt:lpstr>
      <vt:lpstr>Android Debug Bridge (ADB)</vt:lpstr>
      <vt:lpstr>Zaključak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Katarina Maksimovic</dc:creator>
  <cp:lastModifiedBy>Katarina Maksimovic</cp:lastModifiedBy>
  <cp:revision>24</cp:revision>
  <dcterms:modified xsi:type="dcterms:W3CDTF">2024-03-26T17:27:05Z</dcterms:modified>
</cp:coreProperties>
</file>